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4" r:id="rId5"/>
    <p:sldId id="265" r:id="rId6"/>
    <p:sldId id="274" r:id="rId7"/>
    <p:sldId id="261" r:id="rId8"/>
    <p:sldId id="266" r:id="rId9"/>
    <p:sldId id="280" r:id="rId10"/>
    <p:sldId id="276" r:id="rId11"/>
    <p:sldId id="279" r:id="rId12"/>
    <p:sldId id="259" r:id="rId13"/>
    <p:sldId id="278" r:id="rId14"/>
    <p:sldId id="270" r:id="rId15"/>
    <p:sldId id="260" r:id="rId16"/>
    <p:sldId id="277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8FD"/>
    <a:srgbClr val="27B357"/>
    <a:srgbClr val="82FE2E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2936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image" Target="../media/image33.png"/><Relationship Id="rId1" Type="http://schemas.microsoft.com/office/2007/relationships/media" Target="../media/media1.mp4"/><Relationship Id="rId6" Type="http://schemas.openxmlformats.org/officeDocument/2006/relationships/image" Target="../media/image25.svg"/><Relationship Id="rId11" Type="http://schemas.openxmlformats.org/officeDocument/2006/relationships/image" Target="../media/image29.sv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3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microsoft.com/office/2007/relationships/hdphoto" Target="../media/hdphoto1.wdp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4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08 May 2024</a:t>
            </a: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0" y="4021631"/>
            <a:ext cx="911740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</p:spTree>
    <p:extLst>
      <p:ext uri="{BB962C8B-B14F-4D97-AF65-F5344CB8AC3E}">
        <p14:creationId xmlns:p14="http://schemas.microsoft.com/office/powerpoint/2010/main" val="89513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95199" y="1923481"/>
            <a:ext cx="11879756" cy="4934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00" dirty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7" y="2762083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5" y="2682415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3" y="2734878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1" y="2579700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84" y="2203108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417" y="3858654"/>
            <a:ext cx="1891862" cy="106417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816366" y="331673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423210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97549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2734878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34" y="2731702"/>
            <a:ext cx="667136" cy="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Scenario(Cont.)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Diagram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76BDC-B5FE-4CFA-A334-1D700A5E7DF1}"/>
              </a:ext>
            </a:extLst>
          </p:cNvPr>
          <p:cNvSpPr txBox="1">
            <a:spLocks/>
          </p:cNvSpPr>
          <p:nvPr/>
        </p:nvSpPr>
        <p:spPr>
          <a:xfrm>
            <a:off x="6408932" y="364098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 (Cont.)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CE7A92-C0D4-42C0-92AD-B729D05ACF10}"/>
              </a:ext>
            </a:extLst>
          </p:cNvPr>
          <p:cNvSpPr>
            <a:spLocks/>
          </p:cNvSpPr>
          <p:nvPr/>
        </p:nvSpPr>
        <p:spPr>
          <a:xfrm>
            <a:off x="5960109" y="3643699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6647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6647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6647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6647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E2113-9985-59E4-BF8E-E6BAF6A569FA}"/>
              </a:ext>
            </a:extLst>
          </p:cNvPr>
          <p:cNvSpPr txBox="1">
            <a:spLocks/>
          </p:cNvSpPr>
          <p:nvPr/>
        </p:nvSpPr>
        <p:spPr>
          <a:xfrm>
            <a:off x="10436648" y="3640985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398492" y="417053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SSIS &amp; Elasticsearch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49669" y="417324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2562" y="456242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26208" y="4170534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pic>
        <p:nvPicPr>
          <p:cNvPr id="6" name="Picture 5_Scard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EF9C6C3-801C-3835-6D80-6B24D873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>
          <a:xfrm>
            <a:off x="8758831" y="2463081"/>
            <a:ext cx="2644127" cy="3754903"/>
          </a:xfrm>
          <a:prstGeom prst="rect">
            <a:avLst/>
          </a:prstGeom>
        </p:spPr>
      </p:pic>
      <p:grpSp>
        <p:nvGrpSpPr>
          <p:cNvPr id="22" name="Group 21_wrong worksapce">
            <a:extLst>
              <a:ext uri="{FF2B5EF4-FFF2-40B4-BE49-F238E27FC236}">
                <a16:creationId xmlns:a16="http://schemas.microsoft.com/office/drawing/2014/main" id="{42552DC3-DB4D-FA2C-B4FE-816276C1EF26}"/>
              </a:ext>
            </a:extLst>
          </p:cNvPr>
          <p:cNvGrpSpPr/>
          <p:nvPr/>
        </p:nvGrpSpPr>
        <p:grpSpPr>
          <a:xfrm>
            <a:off x="7612652" y="2462643"/>
            <a:ext cx="3230020" cy="1667405"/>
            <a:chOff x="7612652" y="2462643"/>
            <a:chExt cx="3230020" cy="1667405"/>
          </a:xfrm>
        </p:grpSpPr>
        <p:pic>
          <p:nvPicPr>
            <p:cNvPr id="7" name="Picture 6_Wrong workspace" descr="A white rectangular object with a red x and black text&#10;&#10;Description automatically generated">
              <a:extLst>
                <a:ext uri="{FF2B5EF4-FFF2-40B4-BE49-F238E27FC236}">
                  <a16:creationId xmlns:a16="http://schemas.microsoft.com/office/drawing/2014/main" id="{1394ADBF-B709-3649-2812-EDAD90C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31603" r="11166" b="30753"/>
            <a:stretch/>
          </p:blipFill>
          <p:spPr>
            <a:xfrm>
              <a:off x="7612652" y="2462643"/>
              <a:ext cx="1630989" cy="1119584"/>
            </a:xfrm>
            <a:prstGeom prst="rect">
              <a:avLst/>
            </a:prstGeom>
          </p:spPr>
        </p:pic>
        <p:grpSp>
          <p:nvGrpSpPr>
            <p:cNvPr id="19" name="Error Alert">
              <a:extLst>
                <a:ext uri="{FF2B5EF4-FFF2-40B4-BE49-F238E27FC236}">
                  <a16:creationId xmlns:a16="http://schemas.microsoft.com/office/drawing/2014/main" id="{51FE5B06-153F-AA6A-0EAF-7B38A292CDE2}"/>
                </a:ext>
              </a:extLst>
            </p:cNvPr>
            <p:cNvGrpSpPr/>
            <p:nvPr/>
          </p:nvGrpSpPr>
          <p:grpSpPr>
            <a:xfrm>
              <a:off x="9308380" y="3617932"/>
              <a:ext cx="1534292" cy="512116"/>
              <a:chOff x="9308380" y="3617932"/>
              <a:chExt cx="1534292" cy="512116"/>
            </a:xfrm>
          </p:grpSpPr>
          <p:pic>
            <p:nvPicPr>
              <p:cNvPr id="14" name="Picture 13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5ACB79AA-7EE6-9368-E206-B78C802C7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2443479">
                <a:off x="10739828" y="3625523"/>
                <a:ext cx="102844" cy="504525"/>
              </a:xfrm>
              <a:prstGeom prst="rect">
                <a:avLst/>
              </a:prstGeom>
            </p:spPr>
          </p:pic>
          <p:pic>
            <p:nvPicPr>
              <p:cNvPr id="16" name="Picture 15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8A3B2B3E-7D34-CFCE-C50A-9D01C3BC6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18958865">
                <a:off x="9308380" y="3617932"/>
                <a:ext cx="102844" cy="50452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AEF384-80CE-97C0-3AEF-CA5F9F477617}"/>
              </a:ext>
            </a:extLst>
          </p:cNvPr>
          <p:cNvSpPr txBox="1"/>
          <p:nvPr/>
        </p:nvSpPr>
        <p:spPr>
          <a:xfrm>
            <a:off x="599197" y="1218302"/>
            <a:ext cx="10168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ZA" sz="1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bjective is to </a:t>
            </a:r>
            <a:r>
              <a:rPr lang="en-ZA" dirty="0"/>
              <a:t>highlight the benefits of automating Power BI report deployments to Power BI Services and utilizing GitHub for version control over manual processes.</a:t>
            </a:r>
          </a:p>
        </p:txBody>
      </p:sp>
      <p:sp>
        <p:nvSpPr>
          <p:cNvPr id="4" name="TextBox_Benefits">
            <a:extLst>
              <a:ext uri="{FF2B5EF4-FFF2-40B4-BE49-F238E27FC236}">
                <a16:creationId xmlns:a16="http://schemas.microsoft.com/office/drawing/2014/main" id="{F732AD9F-B6D8-5AAD-504D-E9DE723C8142}"/>
              </a:ext>
            </a:extLst>
          </p:cNvPr>
          <p:cNvSpPr txBox="1"/>
          <p:nvPr/>
        </p:nvSpPr>
        <p:spPr>
          <a:xfrm>
            <a:off x="593024" y="2167373"/>
            <a:ext cx="62239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b="1" dirty="0"/>
              <a:t>Benefits of Automated Deployment with Version Control:</a:t>
            </a:r>
            <a:endParaRPr lang="en-ZA" sz="1600" b="1" dirty="0">
              <a:solidFill>
                <a:schemeClr val="tx2"/>
              </a:solidFill>
            </a:endParaRPr>
          </a:p>
        </p:txBody>
      </p:sp>
      <p:grpSp>
        <p:nvGrpSpPr>
          <p:cNvPr id="21" name="Group 20_Happy">
            <a:extLst>
              <a:ext uri="{FF2B5EF4-FFF2-40B4-BE49-F238E27FC236}">
                <a16:creationId xmlns:a16="http://schemas.microsoft.com/office/drawing/2014/main" id="{D3346068-FF3D-ADB9-BE92-CF99883B8822}"/>
              </a:ext>
            </a:extLst>
          </p:cNvPr>
          <p:cNvGrpSpPr/>
          <p:nvPr/>
        </p:nvGrpSpPr>
        <p:grpSpPr>
          <a:xfrm>
            <a:off x="7593040" y="2265810"/>
            <a:ext cx="3958074" cy="4032449"/>
            <a:chOff x="7585560" y="2215483"/>
            <a:chExt cx="3958074" cy="4032449"/>
          </a:xfrm>
        </p:grpSpPr>
        <p:pic>
          <p:nvPicPr>
            <p:cNvPr id="18" name="Picture 17_Happy" descr="A cartoon of 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6E9712DA-F67C-B07D-4FC8-25013F524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1" t="12293" r="8597" b="11261"/>
            <a:stretch/>
          </p:blipFill>
          <p:spPr>
            <a:xfrm>
              <a:off x="8899580" y="2413594"/>
              <a:ext cx="2644054" cy="3834338"/>
            </a:xfrm>
            <a:prstGeom prst="rect">
              <a:avLst/>
            </a:prstGeom>
          </p:spPr>
        </p:pic>
        <p:pic>
          <p:nvPicPr>
            <p:cNvPr id="11" name="Picture 10_Check Mark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95D8B80-6719-315C-C8D6-636D15B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560" y="2215483"/>
              <a:ext cx="1685172" cy="1685172"/>
            </a:xfrm>
            <a:prstGeom prst="rect">
              <a:avLst/>
            </a:prstGeom>
          </p:spPr>
        </p:pic>
      </p:grpSp>
      <p:grpSp>
        <p:nvGrpSpPr>
          <p:cNvPr id="9" name="Group_Of Benifits">
            <a:extLst>
              <a:ext uri="{FF2B5EF4-FFF2-40B4-BE49-F238E27FC236}">
                <a16:creationId xmlns:a16="http://schemas.microsoft.com/office/drawing/2014/main" id="{4E414D35-847A-4207-B080-6B86CE5BCFC1}"/>
              </a:ext>
            </a:extLst>
          </p:cNvPr>
          <p:cNvGrpSpPr/>
          <p:nvPr/>
        </p:nvGrpSpPr>
        <p:grpSpPr>
          <a:xfrm>
            <a:off x="559970" y="3022435"/>
            <a:ext cx="4430765" cy="3039229"/>
            <a:chOff x="559970" y="3022435"/>
            <a:chExt cx="4430765" cy="3039229"/>
          </a:xfrm>
        </p:grpSpPr>
        <p:sp>
          <p:nvSpPr>
            <p:cNvPr id="13" name="TextBox_Minimise Errors">
              <a:extLst>
                <a:ext uri="{FF2B5EF4-FFF2-40B4-BE49-F238E27FC236}">
                  <a16:creationId xmlns:a16="http://schemas.microsoft.com/office/drawing/2014/main" id="{BAF49E65-6BA3-CECA-2083-070CBAB570FD}"/>
                </a:ext>
              </a:extLst>
            </p:cNvPr>
            <p:cNvSpPr txBox="1"/>
            <p:nvPr/>
          </p:nvSpPr>
          <p:spPr>
            <a:xfrm>
              <a:off x="593024" y="3022435"/>
              <a:ext cx="2637004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Minimised Human Error</a:t>
              </a:r>
            </a:p>
          </p:txBody>
        </p:sp>
        <p:sp>
          <p:nvSpPr>
            <p:cNvPr id="15" name="TextBox_Up to date reports">
              <a:extLst>
                <a:ext uri="{FF2B5EF4-FFF2-40B4-BE49-F238E27FC236}">
                  <a16:creationId xmlns:a16="http://schemas.microsoft.com/office/drawing/2014/main" id="{7AC17E0E-4C68-6DBC-AECD-AD1E75A207B2}"/>
                </a:ext>
              </a:extLst>
            </p:cNvPr>
            <p:cNvSpPr txBox="1"/>
            <p:nvPr/>
          </p:nvSpPr>
          <p:spPr>
            <a:xfrm>
              <a:off x="586414" y="4820157"/>
              <a:ext cx="2237087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Up-to-Date Reports</a:t>
              </a:r>
            </a:p>
          </p:txBody>
        </p:sp>
        <p:sp>
          <p:nvSpPr>
            <p:cNvPr id="17" name="TextBox_Reduced Workload">
              <a:extLst>
                <a:ext uri="{FF2B5EF4-FFF2-40B4-BE49-F238E27FC236}">
                  <a16:creationId xmlns:a16="http://schemas.microsoft.com/office/drawing/2014/main" id="{A17B9561-9074-1E05-7E58-8369561D0B28}"/>
                </a:ext>
              </a:extLst>
            </p:cNvPr>
            <p:cNvSpPr txBox="1"/>
            <p:nvPr/>
          </p:nvSpPr>
          <p:spPr>
            <a:xfrm>
              <a:off x="593024" y="3921296"/>
              <a:ext cx="2182329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Reduced Workload</a:t>
              </a:r>
            </a:p>
          </p:txBody>
        </p:sp>
        <p:sp>
          <p:nvSpPr>
            <p:cNvPr id="5" name="TextBox_Up to date reports">
              <a:extLst>
                <a:ext uri="{FF2B5EF4-FFF2-40B4-BE49-F238E27FC236}">
                  <a16:creationId xmlns:a16="http://schemas.microsoft.com/office/drawing/2014/main" id="{50C4B07D-5BB5-A093-2388-82D10384403C}"/>
                </a:ext>
              </a:extLst>
            </p:cNvPr>
            <p:cNvSpPr txBox="1"/>
            <p:nvPr/>
          </p:nvSpPr>
          <p:spPr>
            <a:xfrm>
              <a:off x="559970" y="5777932"/>
              <a:ext cx="4430765" cy="283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dirty="0">
                  <a:latin typeface="Aptos" panose="020B0004020202020204" pitchFamily="34" charset="0"/>
                </a:rPr>
                <a:t>Enhanced Traceability and Collaboration</a:t>
              </a:r>
              <a:endPara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Environment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900958" y="2641743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Main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8A1BA-51D9-B88E-BB9E-7D5F618DE47A}"/>
              </a:ext>
            </a:extLst>
          </p:cNvPr>
          <p:cNvSpPr/>
          <p:nvPr/>
        </p:nvSpPr>
        <p:spPr>
          <a:xfrm>
            <a:off x="8024493" y="2604537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Finalised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4C2584-4E62-A8B0-5BCF-34295CEED9C8}"/>
              </a:ext>
            </a:extLst>
          </p:cNvPr>
          <p:cNvSpPr/>
          <p:nvPr/>
        </p:nvSpPr>
        <p:spPr>
          <a:xfrm>
            <a:off x="8024493" y="4318294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Pre-Prod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900958" y="4399178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Dev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3" grpId="0" animBg="1"/>
      <p:bldP spid="5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Props1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251</Words>
  <Application>Microsoft Office PowerPoint</Application>
  <PresentationFormat>Widescreen</PresentationFormat>
  <Paragraphs>87</Paragraphs>
  <Slides>15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Helvetica</vt:lpstr>
      <vt:lpstr>Dentons 16:9</vt:lpstr>
      <vt:lpstr>think-cell Slide</vt:lpstr>
      <vt:lpstr>Sambe Consulting BIOps Presentation 08 May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Environment Workflow</vt:lpstr>
      <vt:lpstr>BIOps Environment Workflow</vt:lpstr>
      <vt:lpstr>PowerPoint Presentation</vt:lpstr>
      <vt:lpstr>PowerPoint Presentation</vt:lpstr>
      <vt:lpstr>Sequence of Demo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Pranav Bhoola</cp:lastModifiedBy>
  <cp:revision>81</cp:revision>
  <dcterms:created xsi:type="dcterms:W3CDTF">2024-05-03T18:09:04Z</dcterms:created>
  <dcterms:modified xsi:type="dcterms:W3CDTF">2024-08-14T08:16:10Z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